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6858000" cx="12192000"/>
  <p:notesSz cx="6858000" cy="9144000"/>
  <p:embeddedFontLst>
    <p:embeddedFont>
      <p:font typeface="Nunito SemiBold"/>
      <p:regular r:id="rId21"/>
      <p:bold r:id="rId22"/>
      <p:italic r:id="rId23"/>
      <p:boldItalic r:id="rId24"/>
    </p:embeddedFont>
    <p:embeddedFont>
      <p:font typeface="Nuni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490160-960E-4285-B615-4407A7F89522}">
  <a:tblStyle styleId="{03490160-960E-4285-B615-4407A7F8952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8C5C562-2B66-4F0F-ADE5-76FE814EBD3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SemiBold-bold.fntdata"/><Relationship Id="rId21" Type="http://schemas.openxmlformats.org/officeDocument/2006/relationships/font" Target="fonts/NunitoSemiBold-regular.fntdata"/><Relationship Id="rId24" Type="http://schemas.openxmlformats.org/officeDocument/2006/relationships/font" Target="fonts/NunitoSemiBold-boldItalic.fntdata"/><Relationship Id="rId23" Type="http://schemas.openxmlformats.org/officeDocument/2006/relationships/font" Target="fonts/Nunito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3cdaff7c2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3cdaff7c2_2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g73cdaff7c2_2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1e3f5970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1e3f59708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71e3f59708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40697297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40697297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g840697297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30e8781f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30e8781f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730e8781f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750bffe2f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50bffe2f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3" name="Google Shape;273;g750bffe2f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52707ac6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52707ac6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9" name="Google Shape;289;g752707ac6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01952523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01952523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801952523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78163763c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8163763c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2" name="Google Shape;202;g78163763c0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27bf5b6bd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727bf5b6bd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1e3f5970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1e3f5970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71e3f5970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73cdaff7c2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3cdaff7c2_2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9" name="Google Shape;229;g73cdaff7c2_2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21.png"/><Relationship Id="rId5" Type="http://schemas.openxmlformats.org/officeDocument/2006/relationships/image" Target="../media/image12.png"/><Relationship Id="rId6"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12.png"/><Relationship Id="rId5"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hyperlink" Target="https://www.dudadiesel.com/choose_item.php?id=Ymesh100" TargetMode="External"/><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hyperlink" Target="https://docs.google.com/document/d/19byauu6skTo7EsGk1KrUR3i-4S3Xe-Y8CB1uNvnWcTg/edit?ts=5eba5fcf#" TargetMode="External"/><Relationship Id="rId8"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7.xml"/><Relationship Id="rId6" Type="http://schemas.openxmlformats.org/officeDocument/2006/relationships/slide" Target="/ppt/slides/slide11.xml"/><Relationship Id="rId7" Type="http://schemas.openxmlformats.org/officeDocument/2006/relationships/slide" Target="/ppt/slid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slide" Target="/ppt/slides/slide8.xml"/><Relationship Id="rId5" Type="http://schemas.openxmlformats.org/officeDocument/2006/relationships/slide" Target="/ppt/slides/slide8.xml"/><Relationship Id="rId6" Type="http://schemas.openxmlformats.org/officeDocument/2006/relationships/slide" Target="/ppt/slides/slide9.xml"/><Relationship Id="rId7" Type="http://schemas.openxmlformats.org/officeDocument/2006/relationships/slide" Target="/ppt/slides/slide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22832" y="2373875"/>
            <a:ext cx="5477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STS 20GPM Pump Analysis</a:t>
            </a:r>
            <a:endParaRPr sz="2400"/>
          </a:p>
        </p:txBody>
      </p:sp>
      <p:sp>
        <p:nvSpPr>
          <p:cNvPr id="166" name="Google Shape;166;p19"/>
          <p:cNvSpPr txBox="1"/>
          <p:nvPr/>
        </p:nvSpPr>
        <p:spPr>
          <a:xfrm>
            <a:off x="8137200" y="5566325"/>
            <a:ext cx="3288300" cy="7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Analysis By: </a:t>
            </a:r>
            <a:endParaRPr b="1">
              <a:latin typeface="Nunito"/>
              <a:ea typeface="Nunito"/>
              <a:cs typeface="Nunito"/>
              <a:sym typeface="Nunito"/>
            </a:endParaRPr>
          </a:p>
          <a:p>
            <a:pPr indent="0" lvl="0" marL="0" rtl="0" algn="l">
              <a:spcBef>
                <a:spcPts val="0"/>
              </a:spcBef>
              <a:spcAft>
                <a:spcPts val="0"/>
              </a:spcAft>
              <a:buNone/>
            </a:pPr>
            <a:r>
              <a:rPr b="1" lang="en-US">
                <a:latin typeface="Nunito"/>
                <a:ea typeface="Nunito"/>
                <a:cs typeface="Nunito"/>
                <a:sym typeface="Nunito"/>
              </a:rPr>
              <a:t>Henry Kimeu &amp; Kibet Rotich</a:t>
            </a:r>
            <a:endParaRPr b="1">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Hardware Issues &amp; Current R</a:t>
            </a:r>
            <a:r>
              <a:rPr lang="en-US" sz="3000"/>
              <a:t>esolutions</a:t>
            </a:r>
            <a:endParaRPr sz="3000"/>
          </a:p>
        </p:txBody>
      </p:sp>
      <p:sp>
        <p:nvSpPr>
          <p:cNvPr id="242" name="Google Shape;242;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3" name="Google Shape;243;p28"/>
          <p:cNvSpPr txBox="1"/>
          <p:nvPr>
            <p:ph idx="1" type="subTitle"/>
          </p:nvPr>
        </p:nvSpPr>
        <p:spPr>
          <a:xfrm>
            <a:off x="71800" y="957475"/>
            <a:ext cx="4918500" cy="5277000"/>
          </a:xfrm>
          <a:prstGeom prst="rect">
            <a:avLst/>
          </a:prstGeom>
        </p:spPr>
        <p:txBody>
          <a:bodyPr anchorCtr="0" anchor="t" bIns="91425" lIns="91425" spcFirstLastPara="1" rIns="91425" wrap="square" tIns="0">
            <a:noAutofit/>
          </a:bodyPr>
          <a:lstStyle/>
          <a:p>
            <a:pPr indent="0" lvl="0" marL="0" rtl="0" algn="l">
              <a:spcBef>
                <a:spcPts val="1000"/>
              </a:spcBef>
              <a:spcAft>
                <a:spcPts val="0"/>
              </a:spcAft>
              <a:buNone/>
            </a:pPr>
            <a:r>
              <a:rPr lang="en-US" sz="1800"/>
              <a:t>Other than clearing error codes, issue resolution currently applied by </a:t>
            </a:r>
            <a:r>
              <a:rPr lang="en-US" sz="1800"/>
              <a:t>maintenance</a:t>
            </a:r>
            <a:r>
              <a:rPr lang="en-US" sz="1800"/>
              <a:t> </a:t>
            </a:r>
            <a:r>
              <a:rPr lang="en-US" sz="1800"/>
              <a:t>team includes</a:t>
            </a:r>
            <a:r>
              <a:rPr lang="en-US" sz="1800"/>
              <a:t>;</a:t>
            </a:r>
            <a:endParaRPr sz="1800"/>
          </a:p>
          <a:p>
            <a:pPr indent="-342900" lvl="0" marL="457200" rtl="0" algn="l">
              <a:spcBef>
                <a:spcPts val="1000"/>
              </a:spcBef>
              <a:spcAft>
                <a:spcPts val="0"/>
              </a:spcAft>
              <a:buSzPts val="1800"/>
              <a:buAutoNum type="arabicPeriod"/>
            </a:pPr>
            <a:r>
              <a:rPr lang="en-US" sz="1800"/>
              <a:t>Cleaning pump upstream  Y-strainer</a:t>
            </a:r>
            <a:endParaRPr sz="1800"/>
          </a:p>
          <a:p>
            <a:pPr indent="-342900" lvl="0" marL="457200" rtl="0" algn="l">
              <a:spcBef>
                <a:spcPts val="0"/>
              </a:spcBef>
              <a:spcAft>
                <a:spcPts val="0"/>
              </a:spcAft>
              <a:buSzPts val="1800"/>
              <a:buAutoNum type="arabicPeriod"/>
            </a:pPr>
            <a:r>
              <a:rPr lang="en-US" sz="1800"/>
              <a:t>Cleaning flow meter upstream  Y-strainer</a:t>
            </a:r>
            <a:endParaRPr sz="1800"/>
          </a:p>
          <a:p>
            <a:pPr indent="-342900" lvl="0" marL="457200" rtl="0" algn="l">
              <a:spcBef>
                <a:spcPts val="0"/>
              </a:spcBef>
              <a:spcAft>
                <a:spcPts val="0"/>
              </a:spcAft>
              <a:buSzPts val="1800"/>
              <a:buAutoNum type="arabicPeriod"/>
            </a:pPr>
            <a:r>
              <a:rPr lang="en-US" sz="1800"/>
              <a:t>Cleaning pump filter</a:t>
            </a:r>
            <a:endParaRPr sz="1800"/>
          </a:p>
          <a:p>
            <a:pPr indent="-342900" lvl="0" marL="457200" rtl="0" algn="l">
              <a:spcBef>
                <a:spcPts val="0"/>
              </a:spcBef>
              <a:spcAft>
                <a:spcPts val="0"/>
              </a:spcAft>
              <a:buSzPts val="1800"/>
              <a:buAutoNum type="arabicPeriod"/>
            </a:pPr>
            <a:r>
              <a:rPr lang="en-US" sz="1800"/>
              <a:t>Unjamming flowmeter gears</a:t>
            </a:r>
            <a:endParaRPr sz="1800"/>
          </a:p>
          <a:p>
            <a:pPr indent="-342900" lvl="0" marL="457200" rtl="0" algn="l">
              <a:spcBef>
                <a:spcPts val="0"/>
              </a:spcBef>
              <a:spcAft>
                <a:spcPts val="0"/>
              </a:spcAft>
              <a:buSzPts val="1800"/>
              <a:buAutoNum type="arabicPeriod"/>
            </a:pPr>
            <a:r>
              <a:rPr lang="en-US" sz="1800"/>
              <a:t>Replacing vanes</a:t>
            </a:r>
            <a:endParaRPr sz="1800"/>
          </a:p>
          <a:p>
            <a:pPr indent="-342900" lvl="0" marL="457200" rtl="0" algn="l">
              <a:spcBef>
                <a:spcPts val="0"/>
              </a:spcBef>
              <a:spcAft>
                <a:spcPts val="0"/>
              </a:spcAft>
              <a:buSzPts val="1800"/>
              <a:buAutoNum type="arabicPeriod"/>
            </a:pPr>
            <a:r>
              <a:rPr lang="en-US" sz="1800"/>
              <a:t>Replacing blown fuse</a:t>
            </a:r>
            <a:endParaRPr sz="1800"/>
          </a:p>
          <a:p>
            <a:pPr indent="-342900" lvl="0" marL="457200" rtl="0" algn="l">
              <a:spcBef>
                <a:spcPts val="0"/>
              </a:spcBef>
              <a:spcAft>
                <a:spcPts val="0"/>
              </a:spcAft>
              <a:buSzPts val="1800"/>
              <a:buAutoNum type="arabicPeriod"/>
            </a:pPr>
            <a:r>
              <a:rPr lang="en-US" sz="1800"/>
              <a:t>Cleaning carbon dust in pump cavity</a:t>
            </a:r>
            <a:endParaRPr sz="1800"/>
          </a:p>
          <a:p>
            <a:pPr indent="-342900" lvl="0" marL="457200" rtl="0" algn="l">
              <a:spcBef>
                <a:spcPts val="0"/>
              </a:spcBef>
              <a:spcAft>
                <a:spcPts val="0"/>
              </a:spcAft>
              <a:buSzPts val="1800"/>
              <a:buAutoNum type="arabicPeriod"/>
            </a:pPr>
            <a:r>
              <a:rPr lang="en-US" sz="1800"/>
              <a:t>Removing kinks in pump upstream hose</a:t>
            </a:r>
            <a:endParaRPr sz="1800"/>
          </a:p>
          <a:p>
            <a:pPr indent="-342900" lvl="0" marL="457200" rtl="0" algn="l">
              <a:spcBef>
                <a:spcPts val="0"/>
              </a:spcBef>
              <a:spcAft>
                <a:spcPts val="0"/>
              </a:spcAft>
              <a:buSzPts val="1800"/>
              <a:buAutoNum type="arabicPeriod"/>
            </a:pPr>
            <a:r>
              <a:rPr lang="en-US" sz="1800"/>
              <a:t>Replacing pump</a:t>
            </a:r>
            <a:endParaRPr sz="1800"/>
          </a:p>
          <a:p>
            <a:pPr indent="-342900" lvl="0" marL="457200" rtl="0" algn="l">
              <a:spcBef>
                <a:spcPts val="0"/>
              </a:spcBef>
              <a:spcAft>
                <a:spcPts val="0"/>
              </a:spcAft>
              <a:buSzPts val="1800"/>
              <a:buAutoNum type="arabicPeriod"/>
            </a:pPr>
            <a:r>
              <a:rPr lang="en-US" sz="1800"/>
              <a:t>Straightening bent valve handles which prevent full actuation of valve,</a:t>
            </a:r>
            <a:endParaRPr sz="1800"/>
          </a:p>
        </p:txBody>
      </p:sp>
      <p:sp>
        <p:nvSpPr>
          <p:cNvPr id="244" name="Google Shape;244;p28"/>
          <p:cNvSpPr txBox="1"/>
          <p:nvPr/>
        </p:nvSpPr>
        <p:spPr>
          <a:xfrm>
            <a:off x="5815875" y="957475"/>
            <a:ext cx="6186000" cy="1053300"/>
          </a:xfrm>
          <a:prstGeom prst="rect">
            <a:avLst/>
          </a:prstGeom>
          <a:noFill/>
          <a:ln>
            <a:noFill/>
          </a:ln>
        </p:spPr>
        <p:txBody>
          <a:bodyPr anchorCtr="0" anchor="t" bIns="91425" lIns="91425" spcFirstLastPara="1" rIns="91425" wrap="square" tIns="91425">
            <a:noAutofit/>
          </a:bodyPr>
          <a:lstStyle/>
          <a:p>
            <a:pPr indent="-342900" lvl="0" marL="457200" rtl="0" algn="l">
              <a:lnSpc>
                <a:spcPct val="120000"/>
              </a:lnSpc>
              <a:spcBef>
                <a:spcPts val="1000"/>
              </a:spcBef>
              <a:spcAft>
                <a:spcPts val="0"/>
              </a:spcAft>
              <a:buClr>
                <a:schemeClr val="dk1"/>
              </a:buClr>
              <a:buSzPts val="1800"/>
              <a:buFont typeface="Nunito SemiBold"/>
              <a:buChar char="●"/>
            </a:pPr>
            <a:r>
              <a:rPr lang="en-US" sz="1800">
                <a:solidFill>
                  <a:schemeClr val="dk1"/>
                </a:solidFill>
                <a:latin typeface="Nunito"/>
                <a:ea typeface="Nunito"/>
                <a:cs typeface="Nunito"/>
                <a:sym typeface="Nunito"/>
              </a:rPr>
              <a:t>Hardware problems encountered so far are spread out as below;</a:t>
            </a:r>
            <a:endParaRPr/>
          </a:p>
        </p:txBody>
      </p:sp>
      <p:pic>
        <p:nvPicPr>
          <p:cNvPr id="245" name="Google Shape;245;p28" title="Chart"/>
          <p:cNvPicPr preferRelativeResize="0"/>
          <p:nvPr/>
        </p:nvPicPr>
        <p:blipFill>
          <a:blip r:embed="rId3">
            <a:alphaModFix/>
          </a:blip>
          <a:stretch>
            <a:fillRect/>
          </a:stretch>
        </p:blipFill>
        <p:spPr>
          <a:xfrm>
            <a:off x="5142700" y="2163175"/>
            <a:ext cx="6607035" cy="4085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Cause and Effect Diagram</a:t>
            </a:r>
            <a:endParaRPr b="1" sz="3000">
              <a:latin typeface="Nunito"/>
              <a:ea typeface="Nunito"/>
              <a:cs typeface="Nunito"/>
              <a:sym typeface="Nunito"/>
            </a:endParaRPr>
          </a:p>
        </p:txBody>
      </p:sp>
      <p:sp>
        <p:nvSpPr>
          <p:cNvPr id="252" name="Google Shape;252;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53" name="Google Shape;253;p29"/>
          <p:cNvPicPr preferRelativeResize="0"/>
          <p:nvPr/>
        </p:nvPicPr>
        <p:blipFill>
          <a:blip r:embed="rId3">
            <a:alphaModFix/>
          </a:blip>
          <a:stretch>
            <a:fillRect/>
          </a:stretch>
        </p:blipFill>
        <p:spPr>
          <a:xfrm>
            <a:off x="152400" y="1027743"/>
            <a:ext cx="11887196" cy="4600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Root Cause Prioritization Matrix</a:t>
            </a:r>
            <a:endParaRPr b="1" sz="3000">
              <a:latin typeface="Nunito"/>
              <a:ea typeface="Nunito"/>
              <a:cs typeface="Nunito"/>
              <a:sym typeface="Nunito"/>
            </a:endParaRPr>
          </a:p>
        </p:txBody>
      </p:sp>
      <p:sp>
        <p:nvSpPr>
          <p:cNvPr id="260" name="Google Shape;260;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61" name="Google Shape;261;p30"/>
          <p:cNvGraphicFramePr/>
          <p:nvPr/>
        </p:nvGraphicFramePr>
        <p:xfrm>
          <a:off x="286075" y="994350"/>
          <a:ext cx="3000000" cy="3000000"/>
        </p:xfrm>
        <a:graphic>
          <a:graphicData uri="http://schemas.openxmlformats.org/drawingml/2006/table">
            <a:tbl>
              <a:tblPr>
                <a:noFill/>
                <a:tableStyleId>{B8C5C562-2B66-4F0F-ADE5-76FE814EBD3F}</a:tableStyleId>
              </a:tblPr>
              <a:tblGrid>
                <a:gridCol w="323850"/>
                <a:gridCol w="2021325"/>
                <a:gridCol w="1245325"/>
                <a:gridCol w="825875"/>
                <a:gridCol w="875475"/>
                <a:gridCol w="1043050"/>
                <a:gridCol w="5264575"/>
              </a:tblGrid>
              <a:tr h="476250">
                <a:tc>
                  <a:txBody>
                    <a:bodyPr/>
                    <a:lstStyle/>
                    <a:p>
                      <a:pPr indent="0" lvl="0" marL="0" rtl="0" algn="l">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Potential Root Cause</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Probability of occurrence</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Severity level</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Ease of detection</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Cumulative scale</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Recommendations</a:t>
                      </a:r>
                      <a:endParaRPr b="1"/>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19125">
                <a:tc>
                  <a:txBody>
                    <a:bodyPr/>
                    <a:lstStyle/>
                    <a:p>
                      <a:pPr indent="0" lvl="0" marL="0" rtl="0" algn="l">
                        <a:lnSpc>
                          <a:spcPct val="115000"/>
                        </a:lnSpc>
                        <a:spcBef>
                          <a:spcPts val="0"/>
                        </a:spcBef>
                        <a:spcAft>
                          <a:spcPts val="0"/>
                        </a:spcAft>
                        <a:buNone/>
                      </a:pPr>
                      <a:r>
                        <a:rPr lang="en-US"/>
                        <a:t>1</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Dirt clogging Y strainers</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5</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a:t>40</a:t>
                      </a:r>
                      <a:endParaRPr b="1"/>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Consider testing use of bigger filter model that can contain more dirt.</a:t>
                      </a:r>
                      <a:endParaRPr/>
                    </a:p>
                    <a:p>
                      <a:pPr indent="0" lvl="0" marL="0" rtl="0" algn="l">
                        <a:lnSpc>
                          <a:spcPct val="115000"/>
                        </a:lnSpc>
                        <a:spcBef>
                          <a:spcPts val="0"/>
                        </a:spcBef>
                        <a:spcAft>
                          <a:spcPts val="0"/>
                        </a:spcAft>
                        <a:buNone/>
                      </a:pPr>
                      <a:r>
                        <a:rPr lang="en-US"/>
                        <a:t>Review frequency of cleaning Y strainer.</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a:t>2</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Worn out pump vanes</a:t>
                      </a:r>
                      <a:endParaRPr/>
                    </a:p>
                    <a:p>
                      <a:pPr indent="0" lvl="0" marL="0" rtl="0" algn="l">
                        <a:lnSpc>
                          <a:spcPct val="115000"/>
                        </a:lnSpc>
                        <a:spcBef>
                          <a:spcPts val="0"/>
                        </a:spcBef>
                        <a:spcAft>
                          <a:spcPts val="0"/>
                        </a:spcAft>
                        <a:buNone/>
                      </a:pPr>
                      <a:r>
                        <a:rPr lang="en-US"/>
                        <a:t>Broken key slot</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a:t>36</a:t>
                      </a:r>
                      <a:endParaRPr b="1"/>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Currently have replacements in stock</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76250">
                <a:tc>
                  <a:txBody>
                    <a:bodyPr/>
                    <a:lstStyle/>
                    <a:p>
                      <a:pPr indent="0" lvl="0" marL="0" rtl="0" algn="l">
                        <a:lnSpc>
                          <a:spcPct val="115000"/>
                        </a:lnSpc>
                        <a:spcBef>
                          <a:spcPts val="0"/>
                        </a:spcBef>
                        <a:spcAft>
                          <a:spcPts val="0"/>
                        </a:spcAft>
                        <a:buNone/>
                      </a:pPr>
                      <a:r>
                        <a:rPr lang="en-US"/>
                        <a:t>3</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Carbon dust in pump cavity</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a:t>36</a:t>
                      </a:r>
                      <a:endParaRPr b="1"/>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Consider testing new model manufacturer mentioned that it will be available in April</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a:t>4</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Loosened pump magnets</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5</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a:t>30</a:t>
                      </a:r>
                      <a:endParaRPr b="1"/>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Consider new pump with better magnet mounting</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a:t>5</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Rigid pump shaft</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a:t>24</a:t>
                      </a:r>
                      <a:endParaRPr b="1"/>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Consider new pump which can be lubricated</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a:t>6</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Jammed flowmeter gears</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5</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a:t>20</a:t>
                      </a:r>
                      <a:endParaRPr b="1"/>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Consider sourcing different 100 mesh filter/strainer model</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a:t>7</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Bent manual valve handles</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1</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a:t>12</a:t>
                      </a:r>
                      <a:endParaRPr b="1"/>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Replace with d</a:t>
                      </a:r>
                      <a:r>
                        <a:rPr lang="en-US"/>
                        <a:t>ifferent valve model</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a:t>8</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Kinks in pump inlet hose</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3</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1</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a:t>9</a:t>
                      </a:r>
                      <a:endParaRPr b="1"/>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Replace flexible hose with reinforced but easy to route model</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a:t>9</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Blown pump fuse</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4</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1</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a:t>8</a:t>
                      </a:r>
                      <a:endParaRPr b="1"/>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Buy adequate replacements/Use resettable load overcurrent trip breaker</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3375">
                <a:tc>
                  <a:txBody>
                    <a:bodyPr/>
                    <a:lstStyle/>
                    <a:p>
                      <a:pPr indent="0" lvl="0" marL="0" rtl="0" algn="l">
                        <a:lnSpc>
                          <a:spcPct val="115000"/>
                        </a:lnSpc>
                        <a:spcBef>
                          <a:spcPts val="0"/>
                        </a:spcBef>
                        <a:spcAft>
                          <a:spcPts val="0"/>
                        </a:spcAft>
                        <a:buNone/>
                      </a:pPr>
                      <a:r>
                        <a:rPr lang="en-US"/>
                        <a:t>10</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Low fuel level</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2</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a:t>1</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a:t>4</a:t>
                      </a:r>
                      <a:endParaRPr b="1"/>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Prevent dispense/scheduling below min. threshold.</a:t>
                      </a:r>
                      <a:endParaRPr/>
                    </a:p>
                  </a:txBody>
                  <a:tcPr marT="19050" marB="19050" marR="28575" marL="28575">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Summary and Recommendations</a:t>
            </a:r>
            <a:endParaRPr/>
          </a:p>
        </p:txBody>
      </p:sp>
      <p:sp>
        <p:nvSpPr>
          <p:cNvPr id="268" name="Google Shape;268;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9" name="Google Shape;269;p31"/>
          <p:cNvSpPr txBox="1"/>
          <p:nvPr/>
        </p:nvSpPr>
        <p:spPr>
          <a:xfrm>
            <a:off x="187375" y="986713"/>
            <a:ext cx="11786100" cy="53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u="sng">
                <a:latin typeface="Nunito SemiBold"/>
                <a:ea typeface="Nunito SemiBold"/>
                <a:cs typeface="Nunito SemiBold"/>
                <a:sym typeface="Nunito SemiBold"/>
              </a:rPr>
              <a:t>Short term</a:t>
            </a:r>
            <a:endParaRPr sz="2400" u="sng">
              <a:latin typeface="Nunito SemiBold"/>
              <a:ea typeface="Nunito SemiBold"/>
              <a:cs typeface="Nunito SemiBold"/>
              <a:sym typeface="Nunito SemiBold"/>
            </a:endParaRPr>
          </a:p>
          <a:p>
            <a:pPr indent="-381000" lvl="0" marL="457200" rtl="0" algn="l">
              <a:spcBef>
                <a:spcPts val="0"/>
              </a:spcBef>
              <a:spcAft>
                <a:spcPts val="0"/>
              </a:spcAft>
              <a:buSzPts val="2400"/>
              <a:buFont typeface="Nunito SemiBold"/>
              <a:buAutoNum type="arabicPeriod"/>
            </a:pPr>
            <a:r>
              <a:rPr lang="en-US" sz="2400">
                <a:latin typeface="Nunito SemiBold"/>
                <a:ea typeface="Nunito SemiBold"/>
                <a:cs typeface="Nunito SemiBold"/>
                <a:sym typeface="Nunito SemiBold"/>
              </a:rPr>
              <a:t>Test/evaluate evaluate using bigger filter to reduce frequency of filter clogging.</a:t>
            </a:r>
            <a:endParaRPr sz="2400">
              <a:latin typeface="Nunito SemiBold"/>
              <a:ea typeface="Nunito SemiBold"/>
              <a:cs typeface="Nunito SemiBold"/>
              <a:sym typeface="Nunito SemiBold"/>
            </a:endParaRPr>
          </a:p>
          <a:p>
            <a:pPr indent="-381000" lvl="0" marL="457200" rtl="0" algn="l">
              <a:spcBef>
                <a:spcPts val="0"/>
              </a:spcBef>
              <a:spcAft>
                <a:spcPts val="0"/>
              </a:spcAft>
              <a:buSzPts val="2400"/>
              <a:buFont typeface="Nunito SemiBold"/>
              <a:buAutoNum type="arabicPeriod"/>
            </a:pPr>
            <a:r>
              <a:rPr lang="en-US" sz="2400">
                <a:latin typeface="Nunito SemiBold"/>
                <a:ea typeface="Nunito SemiBold"/>
                <a:cs typeface="Nunito SemiBold"/>
                <a:sym typeface="Nunito SemiBold"/>
              </a:rPr>
              <a:t>Stock adequate pump fuse, vanes and key slot.</a:t>
            </a:r>
            <a:endParaRPr sz="2400">
              <a:latin typeface="Nunito SemiBold"/>
              <a:ea typeface="Nunito SemiBold"/>
              <a:cs typeface="Nunito SemiBold"/>
              <a:sym typeface="Nunito SemiBold"/>
            </a:endParaRPr>
          </a:p>
          <a:p>
            <a:pPr indent="-381000" lvl="0" marL="457200" rtl="0" algn="l">
              <a:spcBef>
                <a:spcPts val="0"/>
              </a:spcBef>
              <a:spcAft>
                <a:spcPts val="0"/>
              </a:spcAft>
              <a:buSzPts val="2400"/>
              <a:buFont typeface="Nunito SemiBold"/>
              <a:buAutoNum type="arabicPeriod"/>
            </a:pPr>
            <a:r>
              <a:rPr lang="en-US" sz="2400">
                <a:latin typeface="Nunito SemiBold"/>
                <a:ea typeface="Nunito SemiBold"/>
                <a:cs typeface="Nunito SemiBold"/>
                <a:sym typeface="Nunito SemiBold"/>
              </a:rPr>
              <a:t>Source different valve model.</a:t>
            </a:r>
            <a:endParaRPr sz="2400">
              <a:latin typeface="Nunito SemiBold"/>
              <a:ea typeface="Nunito SemiBold"/>
              <a:cs typeface="Nunito SemiBold"/>
              <a:sym typeface="Nunito SemiBold"/>
            </a:endParaRPr>
          </a:p>
          <a:p>
            <a:pPr indent="-381000" lvl="0" marL="457200" rtl="0" algn="l">
              <a:spcBef>
                <a:spcPts val="0"/>
              </a:spcBef>
              <a:spcAft>
                <a:spcPts val="0"/>
              </a:spcAft>
              <a:buSzPts val="2400"/>
              <a:buFont typeface="Nunito SemiBold"/>
              <a:buAutoNum type="arabicPeriod"/>
            </a:pPr>
            <a:r>
              <a:rPr lang="en-US" sz="2400">
                <a:latin typeface="Nunito SemiBold"/>
                <a:ea typeface="Nunito SemiBold"/>
                <a:cs typeface="Nunito SemiBold"/>
                <a:sym typeface="Nunito SemiBold"/>
              </a:rPr>
              <a:t>Evaluate sourcing 100 mesh flow meter upstream Y-strainer</a:t>
            </a:r>
            <a:endParaRPr sz="2400">
              <a:latin typeface="Nunito SemiBold"/>
              <a:ea typeface="Nunito SemiBold"/>
              <a:cs typeface="Nunito SemiBold"/>
              <a:sym typeface="Nunito SemiBold"/>
            </a:endParaRPr>
          </a:p>
          <a:p>
            <a:pPr indent="-381000" lvl="0" marL="457200" rtl="0" algn="l">
              <a:spcBef>
                <a:spcPts val="0"/>
              </a:spcBef>
              <a:spcAft>
                <a:spcPts val="0"/>
              </a:spcAft>
              <a:buSzPts val="2400"/>
              <a:buFont typeface="Nunito SemiBold"/>
              <a:buAutoNum type="arabicPeriod"/>
            </a:pPr>
            <a:r>
              <a:rPr lang="en-US" sz="2400">
                <a:latin typeface="Nunito SemiBold"/>
                <a:ea typeface="Nunito SemiBold"/>
                <a:cs typeface="Nunito SemiBold"/>
                <a:sym typeface="Nunito SemiBold"/>
              </a:rPr>
              <a:t>Test/Evaluate using reinforced but flexible pump inlet hose to avoid kinks.</a:t>
            </a:r>
            <a:endParaRPr sz="2400">
              <a:latin typeface="Nunito SemiBold"/>
              <a:ea typeface="Nunito SemiBold"/>
              <a:cs typeface="Nunito SemiBold"/>
              <a:sym typeface="Nunito SemiBold"/>
            </a:endParaRPr>
          </a:p>
          <a:p>
            <a:pPr indent="0" lvl="0" marL="0" rtl="0" algn="l">
              <a:spcBef>
                <a:spcPts val="0"/>
              </a:spcBef>
              <a:spcAft>
                <a:spcPts val="0"/>
              </a:spcAft>
              <a:buNone/>
            </a:pPr>
            <a:r>
              <a:t/>
            </a:r>
            <a:endParaRPr sz="2400">
              <a:latin typeface="Nunito SemiBold"/>
              <a:ea typeface="Nunito SemiBold"/>
              <a:cs typeface="Nunito SemiBold"/>
              <a:sym typeface="Nunito SemiBold"/>
            </a:endParaRPr>
          </a:p>
          <a:p>
            <a:pPr indent="0" lvl="0" marL="0" rtl="0" algn="l">
              <a:spcBef>
                <a:spcPts val="0"/>
              </a:spcBef>
              <a:spcAft>
                <a:spcPts val="0"/>
              </a:spcAft>
              <a:buNone/>
            </a:pPr>
            <a:r>
              <a:rPr lang="en-US" sz="2400" u="sng">
                <a:latin typeface="Nunito SemiBold"/>
                <a:ea typeface="Nunito SemiBold"/>
                <a:cs typeface="Nunito SemiBold"/>
                <a:sym typeface="Nunito SemiBold"/>
              </a:rPr>
              <a:t>Long term</a:t>
            </a:r>
            <a:endParaRPr sz="2400" u="sng">
              <a:latin typeface="Nunito SemiBold"/>
              <a:ea typeface="Nunito SemiBold"/>
              <a:cs typeface="Nunito SemiBold"/>
              <a:sym typeface="Nunito SemiBold"/>
            </a:endParaRPr>
          </a:p>
          <a:p>
            <a:pPr indent="-381000" lvl="0" marL="457200" rtl="0" algn="l">
              <a:spcBef>
                <a:spcPts val="0"/>
              </a:spcBef>
              <a:spcAft>
                <a:spcPts val="0"/>
              </a:spcAft>
              <a:buSzPts val="2400"/>
              <a:buFont typeface="Nunito SemiBold"/>
              <a:buAutoNum type="arabicPeriod"/>
            </a:pPr>
            <a:r>
              <a:rPr lang="en-US" sz="2400">
                <a:latin typeface="Nunito SemiBold"/>
                <a:ea typeface="Nunito SemiBold"/>
                <a:cs typeface="Nunito SemiBold"/>
                <a:sym typeface="Nunito SemiBold"/>
              </a:rPr>
              <a:t>Evaluate new pump model with sturdy magnet mounting, less carbon dust, and long lasting bearings(which can be lubricated).</a:t>
            </a:r>
            <a:endParaRPr sz="2400">
              <a:latin typeface="Nunito SemiBold"/>
              <a:ea typeface="Nunito SemiBold"/>
              <a:cs typeface="Nunito SemiBold"/>
              <a:sym typeface="Nunit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APPENDIX: Recommendations</a:t>
            </a:r>
            <a:endParaRPr/>
          </a:p>
        </p:txBody>
      </p:sp>
      <p:sp>
        <p:nvSpPr>
          <p:cNvPr id="276" name="Google Shape;276;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7" name="Google Shape;277;p32"/>
          <p:cNvSpPr txBox="1"/>
          <p:nvPr/>
        </p:nvSpPr>
        <p:spPr>
          <a:xfrm>
            <a:off x="187375" y="986725"/>
            <a:ext cx="11936100" cy="5309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400">
              <a:latin typeface="Nunito SemiBold"/>
              <a:ea typeface="Nunito SemiBold"/>
              <a:cs typeface="Nunito SemiBold"/>
              <a:sym typeface="Nunito SemiBold"/>
            </a:endParaRPr>
          </a:p>
        </p:txBody>
      </p:sp>
      <p:pic>
        <p:nvPicPr>
          <p:cNvPr id="278" name="Google Shape;278;p32"/>
          <p:cNvPicPr preferRelativeResize="0"/>
          <p:nvPr/>
        </p:nvPicPr>
        <p:blipFill>
          <a:blip r:embed="rId3">
            <a:alphaModFix/>
          </a:blip>
          <a:stretch>
            <a:fillRect/>
          </a:stretch>
        </p:blipFill>
        <p:spPr>
          <a:xfrm>
            <a:off x="-14425" y="1112088"/>
            <a:ext cx="2609850" cy="3590925"/>
          </a:xfrm>
          <a:prstGeom prst="rect">
            <a:avLst/>
          </a:prstGeom>
          <a:noFill/>
          <a:ln>
            <a:noFill/>
          </a:ln>
        </p:spPr>
      </p:pic>
      <p:sp>
        <p:nvSpPr>
          <p:cNvPr id="279" name="Google Shape;279;p32"/>
          <p:cNvSpPr txBox="1"/>
          <p:nvPr/>
        </p:nvSpPr>
        <p:spPr>
          <a:xfrm>
            <a:off x="30450" y="4931550"/>
            <a:ext cx="2565000" cy="9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u="sng">
                <a:solidFill>
                  <a:schemeClr val="hlink"/>
                </a:solidFill>
                <a:latin typeface="Nunito SemiBold"/>
                <a:ea typeface="Nunito SemiBold"/>
                <a:cs typeface="Nunito SemiBold"/>
                <a:sym typeface="Nunito SemiBold"/>
                <a:hlinkClick r:id="rId4"/>
              </a:rPr>
              <a:t>100mesh filter for Y-Strainer</a:t>
            </a:r>
            <a:endParaRPr sz="2400">
              <a:latin typeface="Nunito SemiBold"/>
              <a:ea typeface="Nunito SemiBold"/>
              <a:cs typeface="Nunito SemiBold"/>
              <a:sym typeface="Nunito SemiBold"/>
            </a:endParaRPr>
          </a:p>
        </p:txBody>
      </p:sp>
      <p:pic>
        <p:nvPicPr>
          <p:cNvPr id="280" name="Google Shape;280;p32"/>
          <p:cNvPicPr preferRelativeResize="0"/>
          <p:nvPr/>
        </p:nvPicPr>
        <p:blipFill>
          <a:blip r:embed="rId5">
            <a:alphaModFix/>
          </a:blip>
          <a:stretch>
            <a:fillRect/>
          </a:stretch>
        </p:blipFill>
        <p:spPr>
          <a:xfrm>
            <a:off x="2301013" y="1274013"/>
            <a:ext cx="2085975" cy="3267075"/>
          </a:xfrm>
          <a:prstGeom prst="rect">
            <a:avLst/>
          </a:prstGeom>
          <a:noFill/>
          <a:ln>
            <a:noFill/>
          </a:ln>
        </p:spPr>
      </p:pic>
      <p:sp>
        <p:nvSpPr>
          <p:cNvPr id="281" name="Google Shape;281;p32"/>
          <p:cNvSpPr txBox="1"/>
          <p:nvPr/>
        </p:nvSpPr>
        <p:spPr>
          <a:xfrm>
            <a:off x="2594925" y="5004925"/>
            <a:ext cx="2319900" cy="9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Nunito SemiBold"/>
                <a:ea typeface="Nunito SemiBold"/>
                <a:cs typeface="Nunito SemiBold"/>
                <a:sym typeface="Nunito SemiBold"/>
              </a:rPr>
              <a:t>Bigger sized filter for pump inlet</a:t>
            </a:r>
            <a:endParaRPr sz="2400">
              <a:latin typeface="Nunito SemiBold"/>
              <a:ea typeface="Nunito SemiBold"/>
              <a:cs typeface="Nunito SemiBold"/>
              <a:sym typeface="Nunito SemiBold"/>
            </a:endParaRPr>
          </a:p>
        </p:txBody>
      </p:sp>
      <p:pic>
        <p:nvPicPr>
          <p:cNvPr id="282" name="Google Shape;282;p32"/>
          <p:cNvPicPr preferRelativeResize="0"/>
          <p:nvPr/>
        </p:nvPicPr>
        <p:blipFill>
          <a:blip r:embed="rId6">
            <a:alphaModFix/>
          </a:blip>
          <a:stretch>
            <a:fillRect/>
          </a:stretch>
        </p:blipFill>
        <p:spPr>
          <a:xfrm>
            <a:off x="8294525" y="1112100"/>
            <a:ext cx="3829050" cy="4057650"/>
          </a:xfrm>
          <a:prstGeom prst="rect">
            <a:avLst/>
          </a:prstGeom>
          <a:noFill/>
          <a:ln>
            <a:noFill/>
          </a:ln>
        </p:spPr>
      </p:pic>
      <p:sp>
        <p:nvSpPr>
          <p:cNvPr id="283" name="Google Shape;283;p32"/>
          <p:cNvSpPr txBox="1"/>
          <p:nvPr/>
        </p:nvSpPr>
        <p:spPr>
          <a:xfrm>
            <a:off x="8812401" y="5236350"/>
            <a:ext cx="2793300" cy="9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u="sng">
                <a:solidFill>
                  <a:schemeClr val="hlink"/>
                </a:solidFill>
                <a:latin typeface="Nunito SemiBold"/>
                <a:ea typeface="Nunito SemiBold"/>
                <a:cs typeface="Nunito SemiBold"/>
                <a:sym typeface="Nunito SemiBold"/>
                <a:hlinkClick r:id="rId7"/>
              </a:rPr>
              <a:t>Alternative pump</a:t>
            </a:r>
            <a:endParaRPr sz="2400">
              <a:latin typeface="Nunito SemiBold"/>
              <a:ea typeface="Nunito SemiBold"/>
              <a:cs typeface="Nunito SemiBold"/>
              <a:sym typeface="Nunito SemiBold"/>
            </a:endParaRPr>
          </a:p>
        </p:txBody>
      </p:sp>
      <p:pic>
        <p:nvPicPr>
          <p:cNvPr id="284" name="Google Shape;284;p32"/>
          <p:cNvPicPr preferRelativeResize="0"/>
          <p:nvPr/>
        </p:nvPicPr>
        <p:blipFill rotWithShape="1">
          <a:blip r:embed="rId8">
            <a:alphaModFix/>
          </a:blip>
          <a:srcRect b="0" l="13971" r="0" t="0"/>
          <a:stretch/>
        </p:blipFill>
        <p:spPr>
          <a:xfrm>
            <a:off x="4844201" y="1344500"/>
            <a:ext cx="2989050" cy="2876275"/>
          </a:xfrm>
          <a:prstGeom prst="rect">
            <a:avLst/>
          </a:prstGeom>
          <a:noFill/>
          <a:ln>
            <a:noFill/>
          </a:ln>
        </p:spPr>
      </p:pic>
      <p:sp>
        <p:nvSpPr>
          <p:cNvPr id="285" name="Google Shape;285;p32"/>
          <p:cNvSpPr txBox="1"/>
          <p:nvPr/>
        </p:nvSpPr>
        <p:spPr>
          <a:xfrm>
            <a:off x="5306700" y="5004925"/>
            <a:ext cx="2565000" cy="13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Nunito SemiBold"/>
                <a:ea typeface="Nunito SemiBold"/>
                <a:cs typeface="Nunito SemiBold"/>
                <a:sym typeface="Nunito SemiBold"/>
              </a:rPr>
              <a:t>Flexible but reinforced hose: no kinks</a:t>
            </a:r>
            <a:endParaRPr sz="2400">
              <a:latin typeface="Nunito SemiBold"/>
              <a:ea typeface="Nunito SemiBold"/>
              <a:cs typeface="Nunito SemiBold"/>
              <a:sym typeface="Nunit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APPENDIX: Monthly Average Refill Volume</a:t>
            </a:r>
            <a:endParaRPr/>
          </a:p>
        </p:txBody>
      </p:sp>
      <p:sp>
        <p:nvSpPr>
          <p:cNvPr id="292" name="Google Shape;292;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93" name="Google Shape;293;p33"/>
          <p:cNvPicPr preferRelativeResize="0"/>
          <p:nvPr/>
        </p:nvPicPr>
        <p:blipFill rotWithShape="1">
          <a:blip r:embed="rId3">
            <a:alphaModFix/>
          </a:blip>
          <a:srcRect b="8567" l="0" r="0" t="0"/>
          <a:stretch/>
        </p:blipFill>
        <p:spPr>
          <a:xfrm>
            <a:off x="312675" y="1670700"/>
            <a:ext cx="11496675" cy="2246812"/>
          </a:xfrm>
          <a:prstGeom prst="rect">
            <a:avLst/>
          </a:prstGeom>
          <a:noFill/>
          <a:ln>
            <a:noFill/>
          </a:ln>
        </p:spPr>
      </p:pic>
      <p:pic>
        <p:nvPicPr>
          <p:cNvPr id="294" name="Google Shape;294;p33"/>
          <p:cNvPicPr preferRelativeResize="0"/>
          <p:nvPr/>
        </p:nvPicPr>
        <p:blipFill>
          <a:blip r:embed="rId4">
            <a:alphaModFix/>
          </a:blip>
          <a:stretch>
            <a:fillRect/>
          </a:stretch>
        </p:blipFill>
        <p:spPr>
          <a:xfrm>
            <a:off x="381000" y="4051950"/>
            <a:ext cx="11401425" cy="2438400"/>
          </a:xfrm>
          <a:prstGeom prst="rect">
            <a:avLst/>
          </a:prstGeom>
          <a:noFill/>
          <a:ln>
            <a:noFill/>
          </a:ln>
        </p:spPr>
      </p:pic>
      <p:sp>
        <p:nvSpPr>
          <p:cNvPr id="295" name="Google Shape;295;p33"/>
          <p:cNvSpPr txBox="1"/>
          <p:nvPr/>
        </p:nvSpPr>
        <p:spPr>
          <a:xfrm>
            <a:off x="2946263" y="951550"/>
            <a:ext cx="54675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Nunito SemiBold"/>
                <a:ea typeface="Nunito SemiBold"/>
                <a:cs typeface="Nunito SemiBold"/>
                <a:sym typeface="Nunito SemiBold"/>
              </a:rPr>
              <a:t>Monthly average refill volume</a:t>
            </a:r>
            <a:endParaRPr sz="2400">
              <a:latin typeface="Nunito SemiBold"/>
              <a:ea typeface="Nunito SemiBold"/>
              <a:cs typeface="Nunito SemiBold"/>
              <a:sym typeface="Nunito SemiBold"/>
            </a:endParaRPr>
          </a:p>
          <a:p>
            <a:pPr indent="0" lvl="0" marL="0" rtl="0" algn="ctr">
              <a:spcBef>
                <a:spcPts val="0"/>
              </a:spcBef>
              <a:spcAft>
                <a:spcPts val="0"/>
              </a:spcAft>
              <a:buNone/>
            </a:pPr>
            <a:r>
              <a:rPr lang="en-US" sz="2400">
                <a:latin typeface="Nunito SemiBold"/>
                <a:ea typeface="Nunito SemiBold"/>
                <a:cs typeface="Nunito SemiBold"/>
                <a:sym typeface="Nunito SemiBold"/>
              </a:rPr>
              <a:t>KBS682T</a:t>
            </a:r>
            <a:endParaRPr sz="2400">
              <a:latin typeface="Nunito SemiBold"/>
              <a:ea typeface="Nunito SemiBold"/>
              <a:cs typeface="Nunito SemiBold"/>
              <a:sym typeface="Nunito SemiBold"/>
            </a:endParaRPr>
          </a:p>
        </p:txBody>
      </p:sp>
      <p:sp>
        <p:nvSpPr>
          <p:cNvPr id="296" name="Google Shape;296;p33"/>
          <p:cNvSpPr txBox="1"/>
          <p:nvPr/>
        </p:nvSpPr>
        <p:spPr>
          <a:xfrm>
            <a:off x="4846150" y="3975750"/>
            <a:ext cx="16275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Nunito SemiBold"/>
                <a:ea typeface="Nunito SemiBold"/>
                <a:cs typeface="Nunito SemiBold"/>
                <a:sym typeface="Nunito SemiBold"/>
              </a:rPr>
              <a:t>KCQ767Y</a:t>
            </a:r>
            <a:endParaRPr sz="2400">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609550" y="2767500"/>
            <a:ext cx="5482500" cy="18036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Pump Issue Analysis</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Root cause</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7"/>
              </a:rPr>
              <a:t>Summary and recommendations</a:t>
            </a:r>
            <a:r>
              <a:rPr lang="en-US"/>
              <a:t> </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8" name="Google Shape;178;p21"/>
          <p:cNvSpPr txBox="1"/>
          <p:nvPr>
            <p:ph idx="1" type="subTitle"/>
          </p:nvPr>
        </p:nvSpPr>
        <p:spPr>
          <a:xfrm>
            <a:off x="458700" y="1003050"/>
            <a:ext cx="11274600" cy="49764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This is an investigation into the increased error 092(Pump low flow rate) that have been reported. STS pumps have been reported to exhibit low flow rate and sometimes pump malfunction during KP refills.</a:t>
            </a:r>
            <a:endParaRPr/>
          </a:p>
          <a:p>
            <a:pPr indent="0" lvl="0" marL="457200" rtl="0" algn="l">
              <a:spcBef>
                <a:spcPts val="1000"/>
              </a:spcBef>
              <a:spcAft>
                <a:spcPts val="0"/>
              </a:spcAft>
              <a:buNone/>
            </a:pPr>
            <a:r>
              <a:rPr lang="en-US" u="sng"/>
              <a:t>Goal:</a:t>
            </a:r>
            <a:endParaRPr u="sng"/>
          </a:p>
          <a:p>
            <a:pPr indent="-406400" lvl="0" marL="457200" rtl="0" algn="l">
              <a:spcBef>
                <a:spcPts val="1000"/>
              </a:spcBef>
              <a:spcAft>
                <a:spcPts val="0"/>
              </a:spcAft>
              <a:buSzPts val="2800"/>
              <a:buChar char="●"/>
            </a:pPr>
            <a:r>
              <a:rPr lang="en-US"/>
              <a:t>To establish the root cause for these pump issues and come up with recommendations to mitigate this problem on </a:t>
            </a:r>
            <a:r>
              <a:rPr lang="en-US"/>
              <a:t>short</a:t>
            </a:r>
            <a:r>
              <a:rPr lang="en-US"/>
              <a:t> term and long term basis.</a:t>
            </a:r>
            <a:endParaRPr/>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What We Know</a:t>
            </a:r>
            <a:endParaRPr sz="3000"/>
          </a:p>
        </p:txBody>
      </p:sp>
      <p:sp>
        <p:nvSpPr>
          <p:cNvPr id="186" name="Google Shape;186;p22"/>
          <p:cNvSpPr txBox="1"/>
          <p:nvPr>
            <p:ph idx="1" type="subTitle"/>
          </p:nvPr>
        </p:nvSpPr>
        <p:spPr>
          <a:xfrm>
            <a:off x="522600" y="983125"/>
            <a:ext cx="11210700" cy="54177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Error 092 (pump low flow rate) was experienced in March at an increased frequency for all the trucks.</a:t>
            </a:r>
            <a:endParaRPr/>
          </a:p>
          <a:p>
            <a:pPr indent="-406400" lvl="0" marL="457200" rtl="0" algn="l">
              <a:spcBef>
                <a:spcPts val="0"/>
              </a:spcBef>
              <a:spcAft>
                <a:spcPts val="0"/>
              </a:spcAft>
              <a:buSzPts val="2800"/>
              <a:buChar char="●"/>
            </a:pPr>
            <a:r>
              <a:rPr lang="en-US"/>
              <a:t>3 pumps have been replaced in STS so far. 2 of these were damaged beyond repair and were replaced under warranty. One was repaired by replacing vanes.</a:t>
            </a:r>
            <a:endParaRPr/>
          </a:p>
          <a:p>
            <a:pPr indent="-406400" lvl="0" marL="457200" rtl="0" algn="l">
              <a:spcBef>
                <a:spcPts val="0"/>
              </a:spcBef>
              <a:spcAft>
                <a:spcPts val="0"/>
              </a:spcAft>
              <a:buSzPts val="2800"/>
              <a:buChar char="●"/>
            </a:pPr>
            <a:r>
              <a:rPr lang="en-US"/>
              <a:t>Current maintenance team resolution is to clean blockage, dusting </a:t>
            </a:r>
            <a:r>
              <a:rPr lang="en-US"/>
              <a:t> pump cavity </a:t>
            </a:r>
            <a:r>
              <a:rPr lang="en-US"/>
              <a:t>to remove carbon dust, replacement of pump fuse and replacing worn out vanes where appropriate guided by troubleshooting guide.</a:t>
            </a:r>
            <a:endParaRPr/>
          </a:p>
          <a:p>
            <a:pPr indent="0" lvl="0" marL="0" rtl="0" algn="l">
              <a:spcBef>
                <a:spcPts val="1000"/>
              </a:spcBef>
              <a:spcAft>
                <a:spcPts val="0"/>
              </a:spcAft>
              <a:buNone/>
            </a:pPr>
            <a:r>
              <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Delivered Volume (Liters) </a:t>
            </a:r>
            <a:endParaRPr sz="3000"/>
          </a:p>
        </p:txBody>
      </p:sp>
      <p:sp>
        <p:nvSpPr>
          <p:cNvPr id="194" name="Google Shape;194;p23"/>
          <p:cNvSpPr txBox="1"/>
          <p:nvPr>
            <p:ph idx="1" type="subTitle"/>
          </p:nvPr>
        </p:nvSpPr>
        <p:spPr>
          <a:xfrm>
            <a:off x="522600" y="983125"/>
            <a:ext cx="11210700" cy="5417700"/>
          </a:xfrm>
          <a:prstGeom prst="rect">
            <a:avLst/>
          </a:prstGeom>
        </p:spPr>
        <p:txBody>
          <a:bodyPr anchorCtr="0" anchor="t" bIns="91425" lIns="91425" spcFirstLastPara="1" rIns="91425" wrap="square" tIns="0">
            <a:noAutofit/>
          </a:bodyPr>
          <a:lstStyle/>
          <a:p>
            <a:pPr indent="-368300" lvl="0" marL="457200" rtl="0" algn="l">
              <a:spcBef>
                <a:spcPts val="1000"/>
              </a:spcBef>
              <a:spcAft>
                <a:spcPts val="0"/>
              </a:spcAft>
              <a:buSzPts val="2200"/>
              <a:buChar char="●"/>
            </a:pPr>
            <a:r>
              <a:rPr lang="en-US" sz="2200"/>
              <a:t>Volume delivered to KOKOpoints by each of the tankers since commissioning in 2019.</a:t>
            </a:r>
            <a:endParaRPr sz="2200"/>
          </a:p>
          <a:p>
            <a:pPr indent="0" lvl="0" marL="0" rtl="0" algn="l">
              <a:spcBef>
                <a:spcPts val="1000"/>
              </a:spcBef>
              <a:spcAft>
                <a:spcPts val="0"/>
              </a:spcAft>
              <a:buNone/>
            </a:pPr>
            <a:r>
              <a:t/>
            </a:r>
            <a:endParaRPr/>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96" name="Google Shape;196;p23"/>
          <p:cNvGraphicFramePr/>
          <p:nvPr/>
        </p:nvGraphicFramePr>
        <p:xfrm>
          <a:off x="190350" y="2001763"/>
          <a:ext cx="3000000" cy="3000000"/>
        </p:xfrm>
        <a:graphic>
          <a:graphicData uri="http://schemas.openxmlformats.org/drawingml/2006/table">
            <a:tbl>
              <a:tblPr>
                <a:noFill/>
                <a:tableStyleId>{03490160-960E-4285-B615-4407A7F89522}</a:tableStyleId>
              </a:tblPr>
              <a:tblGrid>
                <a:gridCol w="1442750"/>
                <a:gridCol w="1082725"/>
                <a:gridCol w="1064400"/>
                <a:gridCol w="1285250"/>
                <a:gridCol w="1411725"/>
              </a:tblGrid>
              <a:tr h="674800">
                <a:tc>
                  <a:txBody>
                    <a:bodyPr/>
                    <a:lstStyle/>
                    <a:p>
                      <a:pPr indent="0" lvl="0" marL="0" rtl="0" algn="l">
                        <a:spcBef>
                          <a:spcPts val="0"/>
                        </a:spcBef>
                        <a:spcAft>
                          <a:spcPts val="0"/>
                        </a:spcAft>
                        <a:buNone/>
                      </a:pPr>
                      <a:r>
                        <a:rPr b="1" lang="en-US" sz="2300">
                          <a:latin typeface="Nunito"/>
                          <a:ea typeface="Nunito"/>
                          <a:cs typeface="Nunito"/>
                          <a:sym typeface="Nunito"/>
                        </a:rPr>
                        <a:t>STS</a:t>
                      </a:r>
                      <a:endParaRPr b="1" sz="2300">
                        <a:latin typeface="Nunito"/>
                        <a:ea typeface="Nunito"/>
                        <a:cs typeface="Nunito"/>
                        <a:sym typeface="Nunito"/>
                      </a:endParaRPr>
                    </a:p>
                  </a:txBody>
                  <a:tcPr marT="19050" marB="19050" marR="91425" marL="91425" anchor="b"/>
                </a:tc>
                <a:tc>
                  <a:txBody>
                    <a:bodyPr/>
                    <a:lstStyle/>
                    <a:p>
                      <a:pPr indent="0" lvl="0" marL="0" rtl="0" algn="ctr">
                        <a:spcBef>
                          <a:spcPts val="0"/>
                        </a:spcBef>
                        <a:spcAft>
                          <a:spcPts val="0"/>
                        </a:spcAft>
                        <a:buNone/>
                      </a:pPr>
                      <a:r>
                        <a:rPr b="1" lang="en-US" sz="2300">
                          <a:latin typeface="Nunito"/>
                          <a:ea typeface="Nunito"/>
                          <a:cs typeface="Nunito"/>
                          <a:sym typeface="Nunito"/>
                        </a:rPr>
                        <a:t>2019</a:t>
                      </a:r>
                      <a:endParaRPr b="1" sz="2300">
                        <a:latin typeface="Nunito"/>
                        <a:ea typeface="Nunito"/>
                        <a:cs typeface="Nunito"/>
                        <a:sym typeface="Nunito"/>
                      </a:endParaRPr>
                    </a:p>
                  </a:txBody>
                  <a:tcPr marT="19050" marB="19050" marR="91425" marL="91425" anchor="b"/>
                </a:tc>
                <a:tc>
                  <a:txBody>
                    <a:bodyPr/>
                    <a:lstStyle/>
                    <a:p>
                      <a:pPr indent="0" lvl="0" marL="0" rtl="0" algn="ctr">
                        <a:spcBef>
                          <a:spcPts val="0"/>
                        </a:spcBef>
                        <a:spcAft>
                          <a:spcPts val="0"/>
                        </a:spcAft>
                        <a:buNone/>
                      </a:pPr>
                      <a:r>
                        <a:rPr b="1" lang="en-US" sz="2300">
                          <a:latin typeface="Nunito"/>
                          <a:ea typeface="Nunito"/>
                          <a:cs typeface="Nunito"/>
                          <a:sym typeface="Nunito"/>
                        </a:rPr>
                        <a:t>2020</a:t>
                      </a:r>
                      <a:endParaRPr b="1" sz="2300">
                        <a:latin typeface="Nunito"/>
                        <a:ea typeface="Nunito"/>
                        <a:cs typeface="Nunito"/>
                        <a:sym typeface="Nunito"/>
                      </a:endParaRPr>
                    </a:p>
                  </a:txBody>
                  <a:tcPr marT="19050" marB="19050" marR="91425" marL="91425" anchor="b"/>
                </a:tc>
                <a:tc>
                  <a:txBody>
                    <a:bodyPr/>
                    <a:lstStyle/>
                    <a:p>
                      <a:pPr indent="0" lvl="0" marL="0" rtl="0" algn="ctr">
                        <a:spcBef>
                          <a:spcPts val="0"/>
                        </a:spcBef>
                        <a:spcAft>
                          <a:spcPts val="0"/>
                        </a:spcAft>
                        <a:buNone/>
                      </a:pPr>
                      <a:r>
                        <a:rPr b="1" lang="en-US" sz="2300">
                          <a:latin typeface="Nunito"/>
                          <a:ea typeface="Nunito"/>
                          <a:cs typeface="Nunito"/>
                          <a:sym typeface="Nunito"/>
                        </a:rPr>
                        <a:t>Overall</a:t>
                      </a:r>
                      <a:endParaRPr b="1" sz="2300">
                        <a:latin typeface="Nunito"/>
                        <a:ea typeface="Nunito"/>
                        <a:cs typeface="Nunito"/>
                        <a:sym typeface="Nunito"/>
                      </a:endParaRPr>
                    </a:p>
                  </a:txBody>
                  <a:tcPr marT="91425" marB="91425" marR="91425" marL="91425" anchor="b"/>
                </a:tc>
                <a:tc>
                  <a:txBody>
                    <a:bodyPr/>
                    <a:lstStyle/>
                    <a:p>
                      <a:pPr indent="0" lvl="0" marL="0" rtl="0" algn="ctr">
                        <a:spcBef>
                          <a:spcPts val="0"/>
                        </a:spcBef>
                        <a:spcAft>
                          <a:spcPts val="0"/>
                        </a:spcAft>
                        <a:buNone/>
                      </a:pPr>
                      <a:r>
                        <a:rPr b="1" lang="en-US" sz="2300">
                          <a:latin typeface="Nunito"/>
                          <a:ea typeface="Nunito"/>
                          <a:cs typeface="Nunito"/>
                          <a:sym typeface="Nunito"/>
                        </a:rPr>
                        <a:t>Totalizer</a:t>
                      </a:r>
                      <a:endParaRPr b="1" sz="2300">
                        <a:latin typeface="Nunito"/>
                        <a:ea typeface="Nunito"/>
                        <a:cs typeface="Nunito"/>
                        <a:sym typeface="Nunito"/>
                      </a:endParaRPr>
                    </a:p>
                  </a:txBody>
                  <a:tcPr marT="91425" marB="91425" marR="91425" marL="91425" anchor="b"/>
                </a:tc>
              </a:tr>
              <a:tr h="441475">
                <a:tc>
                  <a:txBody>
                    <a:bodyPr/>
                    <a:lstStyle/>
                    <a:p>
                      <a:pPr indent="0" lvl="0" marL="0" rtl="0" algn="l">
                        <a:spcBef>
                          <a:spcPts val="0"/>
                        </a:spcBef>
                        <a:spcAft>
                          <a:spcPts val="0"/>
                        </a:spcAft>
                        <a:buNone/>
                      </a:pPr>
                      <a:r>
                        <a:rPr lang="en-US" sz="1900">
                          <a:latin typeface="Nunito"/>
                          <a:ea typeface="Nunito"/>
                          <a:cs typeface="Nunito"/>
                          <a:sym typeface="Nunito"/>
                        </a:rPr>
                        <a:t>KAQ 608E</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60,347</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60,687</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121,034</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t/>
                      </a:r>
                      <a:endParaRPr sz="1900">
                        <a:latin typeface="Nunito"/>
                        <a:ea typeface="Nunito"/>
                        <a:cs typeface="Nunito"/>
                        <a:sym typeface="Nunito"/>
                      </a:endParaRPr>
                    </a:p>
                  </a:txBody>
                  <a:tcPr marT="19050" marB="19050" marR="91425" marL="91425" anchor="ctr"/>
                </a:tc>
              </a:tr>
              <a:tr h="441475">
                <a:tc>
                  <a:txBody>
                    <a:bodyPr/>
                    <a:lstStyle/>
                    <a:p>
                      <a:pPr indent="0" lvl="0" marL="0" rtl="0" algn="l">
                        <a:spcBef>
                          <a:spcPts val="0"/>
                        </a:spcBef>
                        <a:spcAft>
                          <a:spcPts val="0"/>
                        </a:spcAft>
                        <a:buNone/>
                      </a:pPr>
                      <a:r>
                        <a:rPr lang="en-US" sz="1900">
                          <a:latin typeface="Nunito"/>
                          <a:ea typeface="Nunito"/>
                          <a:cs typeface="Nunito"/>
                          <a:sym typeface="Nunito"/>
                        </a:rPr>
                        <a:t>KBU 435J</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26,699</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74,797</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101,496</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114031</a:t>
                      </a:r>
                      <a:endParaRPr sz="1900">
                        <a:latin typeface="Nunito"/>
                        <a:ea typeface="Nunito"/>
                        <a:cs typeface="Nunito"/>
                        <a:sym typeface="Nunito"/>
                      </a:endParaRPr>
                    </a:p>
                  </a:txBody>
                  <a:tcPr marT="19050" marB="19050" marR="91425" marL="91425" anchor="ctr"/>
                </a:tc>
              </a:tr>
              <a:tr h="441475">
                <a:tc>
                  <a:txBody>
                    <a:bodyPr/>
                    <a:lstStyle/>
                    <a:p>
                      <a:pPr indent="0" lvl="0" marL="0" rtl="0" algn="l">
                        <a:spcBef>
                          <a:spcPts val="0"/>
                        </a:spcBef>
                        <a:spcAft>
                          <a:spcPts val="0"/>
                        </a:spcAft>
                        <a:buNone/>
                      </a:pPr>
                      <a:r>
                        <a:rPr lang="en-US" sz="1900">
                          <a:latin typeface="Nunito"/>
                          <a:ea typeface="Nunito"/>
                          <a:cs typeface="Nunito"/>
                          <a:sym typeface="Nunito"/>
                        </a:rPr>
                        <a:t>KBU 436J</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35,837</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90,111</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125,948</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135,414</a:t>
                      </a:r>
                      <a:endParaRPr sz="1900">
                        <a:latin typeface="Nunito"/>
                        <a:ea typeface="Nunito"/>
                        <a:cs typeface="Nunito"/>
                        <a:sym typeface="Nunito"/>
                      </a:endParaRPr>
                    </a:p>
                  </a:txBody>
                  <a:tcPr marT="19050" marB="19050" marR="91425" marL="91425" anchor="ctr"/>
                </a:tc>
              </a:tr>
              <a:tr h="441475">
                <a:tc>
                  <a:txBody>
                    <a:bodyPr/>
                    <a:lstStyle/>
                    <a:p>
                      <a:pPr indent="0" lvl="0" marL="0" rtl="0" algn="l">
                        <a:spcBef>
                          <a:spcPts val="0"/>
                        </a:spcBef>
                        <a:spcAft>
                          <a:spcPts val="0"/>
                        </a:spcAft>
                        <a:buNone/>
                      </a:pPr>
                      <a:r>
                        <a:rPr lang="en-US" sz="1900">
                          <a:latin typeface="Nunito"/>
                          <a:ea typeface="Nunito"/>
                          <a:cs typeface="Nunito"/>
                          <a:sym typeface="Nunito"/>
                        </a:rPr>
                        <a:t>KCQ 767Y</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50,722</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96,247</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146,969</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169,765</a:t>
                      </a:r>
                      <a:endParaRPr sz="1900">
                        <a:latin typeface="Nunito"/>
                        <a:ea typeface="Nunito"/>
                        <a:cs typeface="Nunito"/>
                        <a:sym typeface="Nunito"/>
                      </a:endParaRPr>
                    </a:p>
                  </a:txBody>
                  <a:tcPr marT="19050" marB="19050" marR="91425" marL="91425" anchor="ctr"/>
                </a:tc>
              </a:tr>
              <a:tr h="441475">
                <a:tc>
                  <a:txBody>
                    <a:bodyPr/>
                    <a:lstStyle/>
                    <a:p>
                      <a:pPr indent="0" lvl="0" marL="0" rtl="0" algn="l">
                        <a:spcBef>
                          <a:spcPts val="0"/>
                        </a:spcBef>
                        <a:spcAft>
                          <a:spcPts val="0"/>
                        </a:spcAft>
                        <a:buNone/>
                      </a:pPr>
                      <a:r>
                        <a:rPr lang="en-US" sz="1900">
                          <a:latin typeface="Nunito"/>
                          <a:ea typeface="Nunito"/>
                          <a:cs typeface="Nunito"/>
                          <a:sym typeface="Nunito"/>
                        </a:rPr>
                        <a:t>KCU 559A</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46,115</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87,189</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133,304</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147,375</a:t>
                      </a:r>
                      <a:endParaRPr sz="1900">
                        <a:latin typeface="Nunito"/>
                        <a:ea typeface="Nunito"/>
                        <a:cs typeface="Nunito"/>
                        <a:sym typeface="Nunito"/>
                      </a:endParaRPr>
                    </a:p>
                  </a:txBody>
                  <a:tcPr marT="19050" marB="19050" marR="91425" marL="91425" anchor="ctr"/>
                </a:tc>
              </a:tr>
              <a:tr h="441475">
                <a:tc>
                  <a:txBody>
                    <a:bodyPr/>
                    <a:lstStyle/>
                    <a:p>
                      <a:pPr indent="0" lvl="0" marL="0" rtl="0" algn="l">
                        <a:spcBef>
                          <a:spcPts val="0"/>
                        </a:spcBef>
                        <a:spcAft>
                          <a:spcPts val="0"/>
                        </a:spcAft>
                        <a:buNone/>
                      </a:pPr>
                      <a:r>
                        <a:rPr lang="en-US" sz="1900">
                          <a:latin typeface="Nunito"/>
                          <a:ea typeface="Nunito"/>
                          <a:cs typeface="Nunito"/>
                          <a:sym typeface="Nunito"/>
                        </a:rPr>
                        <a:t>KBS 682T</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27,504</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3,451</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30,955</a:t>
                      </a:r>
                      <a:endParaRPr sz="1900">
                        <a:latin typeface="Nunito"/>
                        <a:ea typeface="Nunito"/>
                        <a:cs typeface="Nunito"/>
                        <a:sym typeface="Nunito"/>
                      </a:endParaRPr>
                    </a:p>
                  </a:txBody>
                  <a:tcPr marT="19050" marB="19050" marR="91425" marL="91425" anchor="ctr"/>
                </a:tc>
                <a:tc>
                  <a:txBody>
                    <a:bodyPr/>
                    <a:lstStyle/>
                    <a:p>
                      <a:pPr indent="0" lvl="0" marL="0" rtl="0" algn="ctr">
                        <a:spcBef>
                          <a:spcPts val="0"/>
                        </a:spcBef>
                        <a:spcAft>
                          <a:spcPts val="0"/>
                        </a:spcAft>
                        <a:buNone/>
                      </a:pPr>
                      <a:r>
                        <a:rPr lang="en-US" sz="1900">
                          <a:latin typeface="Nunito"/>
                          <a:ea typeface="Nunito"/>
                          <a:cs typeface="Nunito"/>
                          <a:sym typeface="Nunito"/>
                        </a:rPr>
                        <a:t>30598</a:t>
                      </a:r>
                      <a:endParaRPr sz="1900">
                        <a:latin typeface="Nunito"/>
                        <a:ea typeface="Nunito"/>
                        <a:cs typeface="Nunito"/>
                        <a:sym typeface="Nunito"/>
                      </a:endParaRPr>
                    </a:p>
                  </a:txBody>
                  <a:tcPr marT="19050" marB="19050" marR="91425" marL="91425" anchor="ctr"/>
                </a:tc>
              </a:tr>
            </a:tbl>
          </a:graphicData>
        </a:graphic>
      </p:graphicFrame>
      <p:sp>
        <p:nvSpPr>
          <p:cNvPr id="197" name="Google Shape;197;p23"/>
          <p:cNvSpPr txBox="1"/>
          <p:nvPr/>
        </p:nvSpPr>
        <p:spPr>
          <a:xfrm>
            <a:off x="0" y="5943725"/>
            <a:ext cx="8260800" cy="457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b="1" lang="en-US" sz="1200">
                <a:solidFill>
                  <a:schemeClr val="dk1"/>
                </a:solidFill>
                <a:latin typeface="Nunito"/>
                <a:ea typeface="Nunito"/>
                <a:cs typeface="Nunito"/>
                <a:sym typeface="Nunito"/>
              </a:rPr>
              <a:t>NB: </a:t>
            </a:r>
            <a:r>
              <a:rPr lang="en-US" sz="1200">
                <a:solidFill>
                  <a:schemeClr val="dk1"/>
                </a:solidFill>
                <a:latin typeface="Nunito"/>
                <a:ea typeface="Nunito"/>
                <a:cs typeface="Nunito"/>
                <a:sym typeface="Nunito"/>
              </a:rPr>
              <a:t>Data source Tableau - Operations Fuel (2019 - 6th May 2020)</a:t>
            </a:r>
            <a:endParaRPr/>
          </a:p>
        </p:txBody>
      </p:sp>
      <p:pic>
        <p:nvPicPr>
          <p:cNvPr id="198" name="Google Shape;198;p23" title="Chart"/>
          <p:cNvPicPr preferRelativeResize="0"/>
          <p:nvPr/>
        </p:nvPicPr>
        <p:blipFill>
          <a:blip r:embed="rId3">
            <a:alphaModFix/>
          </a:blip>
          <a:stretch>
            <a:fillRect/>
          </a:stretch>
        </p:blipFill>
        <p:spPr>
          <a:xfrm>
            <a:off x="6613475" y="2046702"/>
            <a:ext cx="5375226" cy="33236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Replacement Parts Cost Analysis</a:t>
            </a:r>
            <a:r>
              <a:rPr lang="en-US" sz="3000"/>
              <a:t> </a:t>
            </a:r>
            <a:endParaRPr sz="3000"/>
          </a:p>
        </p:txBody>
      </p:sp>
      <p:sp>
        <p:nvSpPr>
          <p:cNvPr id="205" name="Google Shape;205;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06" name="Google Shape;206;p24"/>
          <p:cNvGraphicFramePr/>
          <p:nvPr/>
        </p:nvGraphicFramePr>
        <p:xfrm>
          <a:off x="703950" y="1143900"/>
          <a:ext cx="3000000" cy="3000000"/>
        </p:xfrm>
        <a:graphic>
          <a:graphicData uri="http://schemas.openxmlformats.org/drawingml/2006/table">
            <a:tbl>
              <a:tblPr>
                <a:noFill/>
                <a:tableStyleId>{B8C5C562-2B66-4F0F-ADE5-76FE814EBD3F}</a:tableStyleId>
              </a:tblPr>
              <a:tblGrid>
                <a:gridCol w="3092650"/>
                <a:gridCol w="1633000"/>
                <a:gridCol w="2553050"/>
              </a:tblGrid>
              <a:tr h="416125">
                <a:tc>
                  <a:txBody>
                    <a:bodyPr/>
                    <a:lstStyle/>
                    <a:p>
                      <a:pPr indent="0" lvl="0" marL="0" rtl="0" algn="l">
                        <a:lnSpc>
                          <a:spcPct val="115000"/>
                        </a:lnSpc>
                        <a:spcBef>
                          <a:spcPts val="0"/>
                        </a:spcBef>
                        <a:spcAft>
                          <a:spcPts val="0"/>
                        </a:spcAft>
                        <a:buNone/>
                      </a:pPr>
                      <a:r>
                        <a:rPr b="1" lang="en-US" sz="2100">
                          <a:latin typeface="Nunito"/>
                          <a:ea typeface="Nunito"/>
                          <a:cs typeface="Nunito"/>
                          <a:sym typeface="Nunito"/>
                        </a:rPr>
                        <a:t>Part Name</a:t>
                      </a:r>
                      <a:endParaRPr b="1" sz="21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2100">
                          <a:latin typeface="Nunito"/>
                          <a:ea typeface="Nunito"/>
                          <a:cs typeface="Nunito"/>
                          <a:sym typeface="Nunito"/>
                        </a:rPr>
                        <a:t>Frequency</a:t>
                      </a:r>
                      <a:endParaRPr b="1" sz="21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2100">
                          <a:latin typeface="Nunito"/>
                          <a:ea typeface="Nunito"/>
                          <a:cs typeface="Nunito"/>
                          <a:sym typeface="Nunito"/>
                        </a:rPr>
                        <a:t>Total cost</a:t>
                      </a:r>
                      <a:endParaRPr b="1" sz="21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90050">
                <a:tc>
                  <a:txBody>
                    <a:bodyPr/>
                    <a:lstStyle/>
                    <a:p>
                      <a:pPr indent="0" lvl="0" marL="0" rtl="0" algn="l">
                        <a:lnSpc>
                          <a:spcPct val="115000"/>
                        </a:lnSpc>
                        <a:spcBef>
                          <a:spcPts val="0"/>
                        </a:spcBef>
                        <a:spcAft>
                          <a:spcPts val="0"/>
                        </a:spcAft>
                        <a:buNone/>
                      </a:pPr>
                      <a:r>
                        <a:rPr lang="en-US" sz="1600">
                          <a:latin typeface="Nunito"/>
                          <a:ea typeface="Nunito"/>
                          <a:cs typeface="Nunito"/>
                          <a:sym typeface="Nunito"/>
                        </a:rPr>
                        <a:t>20GPM Pump</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4</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latin typeface="Nunito"/>
                          <a:ea typeface="Nunito"/>
                          <a:cs typeface="Nunito"/>
                          <a:sym typeface="Nunito"/>
                        </a:rPr>
                        <a:t>Replaced warranty</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90050">
                <a:tc>
                  <a:txBody>
                    <a:bodyPr/>
                    <a:lstStyle/>
                    <a:p>
                      <a:pPr indent="0" lvl="0" marL="0" rtl="0" algn="l">
                        <a:lnSpc>
                          <a:spcPct val="115000"/>
                        </a:lnSpc>
                        <a:spcBef>
                          <a:spcPts val="0"/>
                        </a:spcBef>
                        <a:spcAft>
                          <a:spcPts val="0"/>
                        </a:spcAft>
                        <a:buNone/>
                      </a:pPr>
                      <a:r>
                        <a:rPr lang="en-US" sz="1600">
                          <a:latin typeface="Nunito"/>
                          <a:ea typeface="Nunito"/>
                          <a:cs typeface="Nunito"/>
                          <a:sym typeface="Nunito"/>
                        </a:rPr>
                        <a:t>200Ah Battery</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3</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$808.89</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90050">
                <a:tc>
                  <a:txBody>
                    <a:bodyPr/>
                    <a:lstStyle/>
                    <a:p>
                      <a:pPr indent="0" lvl="0" marL="0" rtl="0" algn="l">
                        <a:lnSpc>
                          <a:spcPct val="115000"/>
                        </a:lnSpc>
                        <a:spcBef>
                          <a:spcPts val="0"/>
                        </a:spcBef>
                        <a:spcAft>
                          <a:spcPts val="0"/>
                        </a:spcAft>
                        <a:buNone/>
                      </a:pPr>
                      <a:r>
                        <a:rPr lang="en-US" sz="1600">
                          <a:latin typeface="Nunito"/>
                          <a:ea typeface="Nunito"/>
                          <a:cs typeface="Nunito"/>
                          <a:sym typeface="Nunito"/>
                        </a:rPr>
                        <a:t>40A Fuse</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7</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$0.63</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90050">
                <a:tc>
                  <a:txBody>
                    <a:bodyPr/>
                    <a:lstStyle/>
                    <a:p>
                      <a:pPr indent="0" lvl="0" marL="0" rtl="0" algn="l">
                        <a:lnSpc>
                          <a:spcPct val="115000"/>
                        </a:lnSpc>
                        <a:spcBef>
                          <a:spcPts val="0"/>
                        </a:spcBef>
                        <a:spcAft>
                          <a:spcPts val="0"/>
                        </a:spcAft>
                        <a:buNone/>
                      </a:pPr>
                      <a:r>
                        <a:rPr lang="en-US" sz="1600">
                          <a:latin typeface="Nunito"/>
                          <a:ea typeface="Nunito"/>
                          <a:cs typeface="Nunito"/>
                          <a:sym typeface="Nunito"/>
                        </a:rPr>
                        <a:t>Charging port</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1</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$7.49</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90050">
                <a:tc>
                  <a:txBody>
                    <a:bodyPr/>
                    <a:lstStyle/>
                    <a:p>
                      <a:pPr indent="0" lvl="0" marL="0" rtl="0" algn="l">
                        <a:lnSpc>
                          <a:spcPct val="115000"/>
                        </a:lnSpc>
                        <a:spcBef>
                          <a:spcPts val="0"/>
                        </a:spcBef>
                        <a:spcAft>
                          <a:spcPts val="0"/>
                        </a:spcAft>
                        <a:buNone/>
                      </a:pPr>
                      <a:r>
                        <a:rPr lang="en-US" sz="1600">
                          <a:latin typeface="Nunito"/>
                          <a:ea typeface="Nunito"/>
                          <a:cs typeface="Nunito"/>
                          <a:sym typeface="Nunito"/>
                        </a:rPr>
                        <a:t>Strut</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1</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$16.01</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90050">
                <a:tc>
                  <a:txBody>
                    <a:bodyPr/>
                    <a:lstStyle/>
                    <a:p>
                      <a:pPr indent="0" lvl="0" marL="0" rtl="0" algn="l">
                        <a:lnSpc>
                          <a:spcPct val="115000"/>
                        </a:lnSpc>
                        <a:spcBef>
                          <a:spcPts val="0"/>
                        </a:spcBef>
                        <a:spcAft>
                          <a:spcPts val="0"/>
                        </a:spcAft>
                        <a:buNone/>
                      </a:pPr>
                      <a:r>
                        <a:rPr lang="en-US" sz="1600">
                          <a:latin typeface="Nunito"/>
                          <a:ea typeface="Nunito"/>
                          <a:cs typeface="Nunito"/>
                          <a:sym typeface="Nunito"/>
                        </a:rPr>
                        <a:t>MRBF 30A</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1</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$38.64</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90050">
                <a:tc>
                  <a:txBody>
                    <a:bodyPr/>
                    <a:lstStyle/>
                    <a:p>
                      <a:pPr indent="0" lvl="0" marL="0" rtl="0" algn="l">
                        <a:lnSpc>
                          <a:spcPct val="115000"/>
                        </a:lnSpc>
                        <a:spcBef>
                          <a:spcPts val="0"/>
                        </a:spcBef>
                        <a:spcAft>
                          <a:spcPts val="0"/>
                        </a:spcAft>
                        <a:buNone/>
                      </a:pPr>
                      <a:r>
                        <a:rPr lang="en-US" sz="1600">
                          <a:latin typeface="Nunito"/>
                          <a:ea typeface="Nunito"/>
                          <a:cs typeface="Nunito"/>
                          <a:sym typeface="Nunito"/>
                        </a:rPr>
                        <a:t>MRBF 40A</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2</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$76.90</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90050">
                <a:tc>
                  <a:txBody>
                    <a:bodyPr/>
                    <a:lstStyle/>
                    <a:p>
                      <a:pPr indent="0" lvl="0" marL="0" rtl="0" algn="l">
                        <a:lnSpc>
                          <a:spcPct val="115000"/>
                        </a:lnSpc>
                        <a:spcBef>
                          <a:spcPts val="0"/>
                        </a:spcBef>
                        <a:spcAft>
                          <a:spcPts val="0"/>
                        </a:spcAft>
                        <a:buNone/>
                      </a:pPr>
                      <a:r>
                        <a:rPr lang="en-US" sz="1600">
                          <a:latin typeface="Nunito"/>
                          <a:ea typeface="Nunito"/>
                          <a:cs typeface="Nunito"/>
                          <a:sym typeface="Nunito"/>
                        </a:rPr>
                        <a:t>Pump Vanes</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2</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600">
                          <a:latin typeface="Nunito"/>
                          <a:ea typeface="Nunito"/>
                          <a:cs typeface="Nunito"/>
                          <a:sym typeface="Nunito"/>
                        </a:rPr>
                        <a:t>$98.76</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90050">
                <a:tc>
                  <a:txBody>
                    <a:bodyPr/>
                    <a:lstStyle/>
                    <a:p>
                      <a:pPr indent="0" lvl="0" marL="0" rtl="0" algn="l">
                        <a:lnSpc>
                          <a:spcPct val="115000"/>
                        </a:lnSpc>
                        <a:spcBef>
                          <a:spcPts val="0"/>
                        </a:spcBef>
                        <a:spcAft>
                          <a:spcPts val="0"/>
                        </a:spcAft>
                        <a:buNone/>
                      </a:pPr>
                      <a:r>
                        <a:rPr b="1" lang="en-US" sz="1600">
                          <a:latin typeface="Nunito"/>
                          <a:ea typeface="Nunito"/>
                          <a:cs typeface="Nunito"/>
                          <a:sym typeface="Nunito"/>
                        </a:rPr>
                        <a:t>Total service costs </a:t>
                      </a:r>
                      <a:endParaRPr b="1"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latin typeface="Nunito"/>
                          <a:ea typeface="Nunito"/>
                          <a:cs typeface="Nunito"/>
                          <a:sym typeface="Nunito"/>
                        </a:rPr>
                        <a:t>$1,047.32</a:t>
                      </a:r>
                      <a:endParaRPr b="1"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90050">
                <a:tc>
                  <a:txBody>
                    <a:bodyPr/>
                    <a:lstStyle/>
                    <a:p>
                      <a:pPr indent="0" lvl="0" marL="0" rtl="0" algn="l">
                        <a:lnSpc>
                          <a:spcPct val="115000"/>
                        </a:lnSpc>
                        <a:spcBef>
                          <a:spcPts val="0"/>
                        </a:spcBef>
                        <a:spcAft>
                          <a:spcPts val="0"/>
                        </a:spcAft>
                        <a:buNone/>
                      </a:pPr>
                      <a:r>
                        <a:rPr b="1" lang="en-US" sz="1600">
                          <a:latin typeface="Nunito"/>
                          <a:ea typeface="Nunito"/>
                          <a:cs typeface="Nunito"/>
                          <a:sym typeface="Nunito"/>
                        </a:rPr>
                        <a:t>Total litres delivered (prev slide)</a:t>
                      </a:r>
                      <a:endParaRPr b="1"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latin typeface="Nunito"/>
                          <a:ea typeface="Nunito"/>
                          <a:cs typeface="Nunito"/>
                          <a:sym typeface="Nunito"/>
                        </a:rPr>
                        <a:t>659,706</a:t>
                      </a:r>
                      <a:endParaRPr b="1"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390050">
                <a:tc>
                  <a:txBody>
                    <a:bodyPr/>
                    <a:lstStyle/>
                    <a:p>
                      <a:pPr indent="0" lvl="0" marL="0" rtl="0" algn="l">
                        <a:lnSpc>
                          <a:spcPct val="115000"/>
                        </a:lnSpc>
                        <a:spcBef>
                          <a:spcPts val="0"/>
                        </a:spcBef>
                        <a:spcAft>
                          <a:spcPts val="0"/>
                        </a:spcAft>
                        <a:buNone/>
                      </a:pPr>
                      <a:r>
                        <a:rPr b="1" lang="en-US" sz="1600">
                          <a:latin typeface="Nunito"/>
                          <a:ea typeface="Nunito"/>
                          <a:cs typeface="Nunito"/>
                          <a:sym typeface="Nunito"/>
                        </a:rPr>
                        <a:t>Opex cost per litre delivered</a:t>
                      </a:r>
                      <a:endParaRPr b="1"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600">
                          <a:latin typeface="Nunito"/>
                          <a:ea typeface="Nunito"/>
                          <a:cs typeface="Nunito"/>
                          <a:sym typeface="Nunito"/>
                        </a:rPr>
                        <a:t>$0.0016</a:t>
                      </a:r>
                      <a:endParaRPr b="1" sz="1600">
                        <a:latin typeface="Nunito"/>
                        <a:ea typeface="Nunito"/>
                        <a:cs typeface="Nunito"/>
                        <a:sym typeface="Nuni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sp>
        <p:nvSpPr>
          <p:cNvPr id="207" name="Google Shape;207;p24"/>
          <p:cNvSpPr txBox="1"/>
          <p:nvPr/>
        </p:nvSpPr>
        <p:spPr>
          <a:xfrm>
            <a:off x="190489" y="5850575"/>
            <a:ext cx="8434200" cy="457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b="1" lang="en-US" sz="1200">
                <a:solidFill>
                  <a:schemeClr val="dk1"/>
                </a:solidFill>
                <a:latin typeface="Nunito"/>
                <a:ea typeface="Nunito"/>
                <a:cs typeface="Nunito"/>
                <a:sym typeface="Nunito"/>
              </a:rPr>
              <a:t>NB: </a:t>
            </a:r>
            <a:r>
              <a:rPr lang="en-US" sz="1200">
                <a:solidFill>
                  <a:schemeClr val="dk1"/>
                </a:solidFill>
                <a:latin typeface="Nunito"/>
                <a:ea typeface="Nunito"/>
                <a:cs typeface="Nunito"/>
                <a:sym typeface="Nunito"/>
              </a:rPr>
              <a:t>Central Bank of Kenya  Forex rates on 15</a:t>
            </a:r>
            <a:r>
              <a:rPr lang="en-US" sz="1200">
                <a:solidFill>
                  <a:schemeClr val="dk1"/>
                </a:solidFill>
                <a:latin typeface="Nunito"/>
                <a:ea typeface="Nunito"/>
                <a:cs typeface="Nunito"/>
                <a:sym typeface="Nunito"/>
              </a:rPr>
              <a:t>th May 2020)</a:t>
            </a:r>
            <a:endParaRPr>
              <a:solidFill>
                <a:schemeClr val="dk1"/>
              </a:solidFill>
            </a:endParaRPr>
          </a:p>
        </p:txBody>
      </p:sp>
      <p:sp>
        <p:nvSpPr>
          <p:cNvPr id="208" name="Google Shape;208;p24"/>
          <p:cNvSpPr txBox="1"/>
          <p:nvPr>
            <p:ph idx="1" type="subTitle"/>
          </p:nvPr>
        </p:nvSpPr>
        <p:spPr>
          <a:xfrm>
            <a:off x="8486100" y="983125"/>
            <a:ext cx="3247200" cy="4867500"/>
          </a:xfrm>
          <a:prstGeom prst="rect">
            <a:avLst/>
          </a:prstGeom>
        </p:spPr>
        <p:txBody>
          <a:bodyPr anchorCtr="0" anchor="t" bIns="91425" lIns="91425" spcFirstLastPara="1" rIns="91425" wrap="square" tIns="0">
            <a:noAutofit/>
          </a:bodyPr>
          <a:lstStyle/>
          <a:p>
            <a:pPr indent="-368300" lvl="0" marL="457200" rtl="0" algn="l">
              <a:spcBef>
                <a:spcPts val="1000"/>
              </a:spcBef>
              <a:spcAft>
                <a:spcPts val="0"/>
              </a:spcAft>
              <a:buSzPts val="2200"/>
              <a:buChar char="●"/>
            </a:pPr>
            <a:r>
              <a:rPr lang="en-US" sz="2200"/>
              <a:t>We lost an average deliveries of 60,000 liters between the months of March and May 2020 due to identified tanker interruptions </a:t>
            </a:r>
            <a:endParaRPr sz="2200"/>
          </a:p>
          <a:p>
            <a:pPr indent="0" lvl="0" marL="0" rtl="0" algn="l">
              <a:spcBef>
                <a:spcPts val="10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4" name="Google Shape;214;p25"/>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Pump Issue Analysis</a:t>
            </a:r>
            <a:endParaRPr/>
          </a:p>
        </p:txBody>
      </p:sp>
      <p:sp>
        <p:nvSpPr>
          <p:cNvPr id="215" name="Google Shape;215;p25"/>
          <p:cNvSpPr txBox="1"/>
          <p:nvPr>
            <p:ph idx="1" type="subTitle"/>
          </p:nvPr>
        </p:nvSpPr>
        <p:spPr>
          <a:xfrm>
            <a:off x="6740525" y="3812982"/>
            <a:ext cx="5095800" cy="1704300"/>
          </a:xfrm>
          <a:prstGeom prst="rect">
            <a:avLst/>
          </a:prstGeom>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lang="en-US" sz="2400" u="sng">
                <a:solidFill>
                  <a:schemeClr val="hlink"/>
                </a:solidFill>
                <a:hlinkClick action="ppaction://hlinksldjump" r:id="rId4"/>
              </a:rPr>
              <a:t>I</a:t>
            </a:r>
            <a:r>
              <a:rPr lang="en-US" sz="2400" u="sng">
                <a:solidFill>
                  <a:schemeClr val="hlink"/>
                </a:solidFill>
                <a:hlinkClick action="ppaction://hlinksldjump" r:id="rId5"/>
              </a:rPr>
              <a:t>ssue occurrence trends</a:t>
            </a:r>
            <a:endParaRPr sz="2400"/>
          </a:p>
          <a:p>
            <a:pPr indent="-381000" lvl="0" marL="457200" rtl="0" algn="l">
              <a:spcBef>
                <a:spcPts val="0"/>
              </a:spcBef>
              <a:spcAft>
                <a:spcPts val="0"/>
              </a:spcAft>
              <a:buSzPts val="2400"/>
              <a:buChar char="●"/>
            </a:pPr>
            <a:r>
              <a:rPr lang="en-US" sz="2400" u="sng">
                <a:solidFill>
                  <a:schemeClr val="hlink"/>
                </a:solidFill>
                <a:hlinkClick action="ppaction://hlinksldjump" r:id="rId6"/>
              </a:rPr>
              <a:t>Distribution of issues across micro-tankers</a:t>
            </a:r>
            <a:endParaRPr sz="2400"/>
          </a:p>
          <a:p>
            <a:pPr indent="-381000" lvl="0" marL="457200" rtl="0" algn="l">
              <a:spcBef>
                <a:spcPts val="0"/>
              </a:spcBef>
              <a:spcAft>
                <a:spcPts val="0"/>
              </a:spcAft>
              <a:buSzPts val="2400"/>
              <a:buChar char="●"/>
            </a:pPr>
            <a:r>
              <a:rPr lang="en-US" sz="2400" u="sng">
                <a:solidFill>
                  <a:schemeClr val="hlink"/>
                </a:solidFill>
                <a:hlinkClick action="ppaction://hlinksldjump" r:id="rId7"/>
              </a:rPr>
              <a:t>Current resolutions applied</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Analysis:</a:t>
            </a:r>
            <a:r>
              <a:rPr lang="en-US" sz="3000"/>
              <a:t> Monthly Trends</a:t>
            </a:r>
            <a:endParaRPr sz="3000"/>
          </a:p>
        </p:txBody>
      </p:sp>
      <p:sp>
        <p:nvSpPr>
          <p:cNvPr id="222" name="Google Shape;222;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3" name="Google Shape;223;p26"/>
          <p:cNvSpPr txBox="1"/>
          <p:nvPr>
            <p:ph idx="1" type="subTitle"/>
          </p:nvPr>
        </p:nvSpPr>
        <p:spPr>
          <a:xfrm>
            <a:off x="199350" y="4982575"/>
            <a:ext cx="11844600" cy="1418400"/>
          </a:xfrm>
          <a:prstGeom prst="rect">
            <a:avLst/>
          </a:prstGeom>
        </p:spPr>
        <p:txBody>
          <a:bodyPr anchorCtr="0" anchor="t" bIns="91425" lIns="91425" spcFirstLastPara="1" rIns="91425" wrap="square" tIns="0">
            <a:noAutofit/>
          </a:bodyPr>
          <a:lstStyle/>
          <a:p>
            <a:pPr indent="-381000" lvl="0" marL="457200" rtl="0" algn="l">
              <a:spcBef>
                <a:spcPts val="1000"/>
              </a:spcBef>
              <a:spcAft>
                <a:spcPts val="0"/>
              </a:spcAft>
              <a:buSzPts val="2400"/>
              <a:buChar char="●"/>
            </a:pPr>
            <a:r>
              <a:rPr lang="en-US" sz="2400"/>
              <a:t>Issues have been increasing with time including error 092.</a:t>
            </a:r>
            <a:endParaRPr sz="2400"/>
          </a:p>
          <a:p>
            <a:pPr indent="-381000" lvl="0" marL="457200" rtl="0" algn="l">
              <a:spcBef>
                <a:spcPts val="0"/>
              </a:spcBef>
              <a:spcAft>
                <a:spcPts val="0"/>
              </a:spcAft>
              <a:buSzPts val="2400"/>
              <a:buChar char="●"/>
            </a:pPr>
            <a:r>
              <a:rPr lang="en-US" sz="2400"/>
              <a:t>Number of fuel deliveries per month have been increasing due to increased customer fuel consumption</a:t>
            </a:r>
            <a:endParaRPr sz="2400"/>
          </a:p>
        </p:txBody>
      </p:sp>
      <p:pic>
        <p:nvPicPr>
          <p:cNvPr id="224" name="Google Shape;224;p26" title="Chart"/>
          <p:cNvPicPr preferRelativeResize="0"/>
          <p:nvPr/>
        </p:nvPicPr>
        <p:blipFill>
          <a:blip r:embed="rId3">
            <a:alphaModFix/>
          </a:blip>
          <a:stretch>
            <a:fillRect/>
          </a:stretch>
        </p:blipFill>
        <p:spPr>
          <a:xfrm>
            <a:off x="133650" y="957800"/>
            <a:ext cx="6035901" cy="3910924"/>
          </a:xfrm>
          <a:prstGeom prst="rect">
            <a:avLst/>
          </a:prstGeom>
          <a:noFill/>
          <a:ln>
            <a:noFill/>
          </a:ln>
        </p:spPr>
      </p:pic>
      <p:pic>
        <p:nvPicPr>
          <p:cNvPr id="225" name="Google Shape;225;p26" title="Chart"/>
          <p:cNvPicPr preferRelativeResize="0"/>
          <p:nvPr/>
        </p:nvPicPr>
        <p:blipFill>
          <a:blip r:embed="rId4">
            <a:alphaModFix/>
          </a:blip>
          <a:stretch>
            <a:fillRect/>
          </a:stretch>
        </p:blipFill>
        <p:spPr>
          <a:xfrm>
            <a:off x="6162100" y="957800"/>
            <a:ext cx="6035901" cy="37321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Issue Distribution Across Tankers</a:t>
            </a:r>
            <a:endParaRPr sz="3000"/>
          </a:p>
        </p:txBody>
      </p:sp>
      <p:sp>
        <p:nvSpPr>
          <p:cNvPr id="232" name="Google Shape;232;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3" name="Google Shape;233;p27"/>
          <p:cNvSpPr txBox="1"/>
          <p:nvPr>
            <p:ph idx="1" type="subTitle"/>
          </p:nvPr>
        </p:nvSpPr>
        <p:spPr>
          <a:xfrm>
            <a:off x="506250" y="4511100"/>
            <a:ext cx="11537700" cy="1890000"/>
          </a:xfrm>
          <a:prstGeom prst="rect">
            <a:avLst/>
          </a:prstGeom>
        </p:spPr>
        <p:txBody>
          <a:bodyPr anchorCtr="0" anchor="t" bIns="91425" lIns="91425" spcFirstLastPara="1" rIns="91425" wrap="square" tIns="0">
            <a:noAutofit/>
          </a:bodyPr>
          <a:lstStyle/>
          <a:p>
            <a:pPr indent="-342900" lvl="0" marL="457200" rtl="0" algn="l">
              <a:spcBef>
                <a:spcPts val="1000"/>
              </a:spcBef>
              <a:spcAft>
                <a:spcPts val="0"/>
              </a:spcAft>
              <a:buSzPts val="1800"/>
              <a:buChar char="●"/>
            </a:pPr>
            <a:r>
              <a:rPr lang="en-US" sz="1800"/>
              <a:t>STS 005 and STS 002 lead in reported issues.</a:t>
            </a:r>
            <a:endParaRPr sz="1800"/>
          </a:p>
          <a:p>
            <a:pPr indent="-342900" lvl="0" marL="457200" rtl="0" algn="l">
              <a:spcBef>
                <a:spcPts val="0"/>
              </a:spcBef>
              <a:spcAft>
                <a:spcPts val="0"/>
              </a:spcAft>
              <a:buSzPts val="1800"/>
              <a:buChar char="●"/>
            </a:pPr>
            <a:r>
              <a:rPr lang="en-US" sz="1800"/>
              <a:t>STS 001 is rarely used for KP refills.</a:t>
            </a:r>
            <a:endParaRPr sz="1800"/>
          </a:p>
          <a:p>
            <a:pPr indent="-342900" lvl="0" marL="457200" rtl="0" algn="l">
              <a:spcBef>
                <a:spcPts val="0"/>
              </a:spcBef>
              <a:spcAft>
                <a:spcPts val="0"/>
              </a:spcAft>
              <a:buSzPts val="1800"/>
              <a:buChar char="●"/>
            </a:pPr>
            <a:r>
              <a:rPr lang="en-US" sz="1800"/>
              <a:t>STS 002 pump was replaced on 5th Mar, after which only one 092 issue occurred to date.</a:t>
            </a:r>
            <a:endParaRPr sz="1800"/>
          </a:p>
          <a:p>
            <a:pPr indent="-342900" lvl="0" marL="457200" rtl="0" algn="l">
              <a:spcBef>
                <a:spcPts val="0"/>
              </a:spcBef>
              <a:spcAft>
                <a:spcPts val="0"/>
              </a:spcAft>
              <a:buSzPts val="1800"/>
              <a:buChar char="●"/>
            </a:pPr>
            <a:r>
              <a:rPr lang="en-US" sz="1800"/>
              <a:t>Both STS 002 &amp; STS 004 have had repetitive cases of dust accumulation in pump cavity.</a:t>
            </a:r>
            <a:endParaRPr sz="1800"/>
          </a:p>
        </p:txBody>
      </p:sp>
      <p:pic>
        <p:nvPicPr>
          <p:cNvPr id="234" name="Google Shape;234;p27" title="Chart"/>
          <p:cNvPicPr preferRelativeResize="0"/>
          <p:nvPr/>
        </p:nvPicPr>
        <p:blipFill>
          <a:blip r:embed="rId3">
            <a:alphaModFix/>
          </a:blip>
          <a:stretch>
            <a:fillRect/>
          </a:stretch>
        </p:blipFill>
        <p:spPr>
          <a:xfrm>
            <a:off x="0" y="941275"/>
            <a:ext cx="6043251" cy="3738451"/>
          </a:xfrm>
          <a:prstGeom prst="rect">
            <a:avLst/>
          </a:prstGeom>
          <a:noFill/>
          <a:ln>
            <a:noFill/>
          </a:ln>
        </p:spPr>
      </p:pic>
      <p:pic>
        <p:nvPicPr>
          <p:cNvPr id="235" name="Google Shape;235;p27" title="Chart"/>
          <p:cNvPicPr preferRelativeResize="0"/>
          <p:nvPr/>
        </p:nvPicPr>
        <p:blipFill rotWithShape="1">
          <a:blip r:embed="rId4">
            <a:alphaModFix/>
          </a:blip>
          <a:srcRect b="3679" l="1893" r="0" t="0"/>
          <a:stretch/>
        </p:blipFill>
        <p:spPr>
          <a:xfrm>
            <a:off x="6464850" y="941275"/>
            <a:ext cx="5733151" cy="3415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